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15DCCE7F-3772-4989-947E-731FA3E1A61C}">
          <p14:sldIdLst>
            <p14:sldId id="256"/>
            <p14:sldId id="262"/>
            <p14:sldId id="257"/>
            <p14:sldId id="258"/>
            <p14:sldId id="259"/>
            <p14:sldId id="260"/>
            <p14:sldId id="261"/>
            <p14:sldId id="265"/>
            <p14:sldId id="266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2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A215557-E92B-00A7-1CCC-DC315AA6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7670"/>
            <a:ext cx="12192000" cy="1200329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07C49111-152E-CDB0-2F82-0F65EE53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922119"/>
            <a:ext cx="9916159" cy="64633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Analise e desenvolvimento de sistemas-</a:t>
            </a:r>
            <a:r>
              <a:rPr lang="pt-BR" dirty="0" err="1"/>
              <a:t>unifunec</a:t>
            </a:r>
            <a:br>
              <a:rPr lang="pt-BR" dirty="0"/>
            </a:b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455797-59E0-3D64-4CA5-75F6B1FF7621}"/>
              </a:ext>
            </a:extLst>
          </p:cNvPr>
          <p:cNvSpPr txBox="1"/>
          <p:nvPr/>
        </p:nvSpPr>
        <p:spPr>
          <a:xfrm>
            <a:off x="3911601" y="4463136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DISCENTES:</a:t>
            </a:r>
          </a:p>
          <a:p>
            <a:pPr algn="ctr"/>
            <a:r>
              <a:rPr lang="pt-BR" dirty="0"/>
              <a:t>Olga de Oliveira</a:t>
            </a:r>
          </a:p>
          <a:p>
            <a:pPr algn="ctr"/>
            <a:r>
              <a:rPr lang="pt-BR" dirty="0"/>
              <a:t>Michel Richard dos Santos Bezerra</a:t>
            </a:r>
          </a:p>
          <a:p>
            <a:pPr algn="ctr"/>
            <a:r>
              <a:rPr lang="pt-BR" dirty="0"/>
              <a:t>Fabricio Gonçalves Ferreira 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49D9F89-BD8F-0243-6036-347EBC20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760" y="546100"/>
            <a:ext cx="1983740" cy="10223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8FE72A-608B-85F5-885F-34960F698D7F}"/>
              </a:ext>
            </a:extLst>
          </p:cNvPr>
          <p:cNvSpPr txBox="1"/>
          <p:nvPr/>
        </p:nvSpPr>
        <p:spPr>
          <a:xfrm>
            <a:off x="-101600" y="2614213"/>
            <a:ext cx="1229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SIMULAÇÃO E CONTROLE DE ESTABILIDADE DE DRONES QUADRICÓPTEROS ATRAVÉS DE CONTROLES PID UTILIZADO ARDUINO E ESP32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AFD882-E210-0366-1476-34B2FDDA6AFD}"/>
              </a:ext>
            </a:extLst>
          </p:cNvPr>
          <p:cNvSpPr txBox="1"/>
          <p:nvPr/>
        </p:nvSpPr>
        <p:spPr>
          <a:xfrm>
            <a:off x="3911601" y="3843553"/>
            <a:ext cx="33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/>
              <a:t>DOCENTE:</a:t>
            </a:r>
          </a:p>
          <a:p>
            <a:pPr algn="ctr"/>
            <a:r>
              <a:rPr lang="pt-BR" sz="1800" dirty="0"/>
              <a:t>Marcos Antônio Estremote </a:t>
            </a:r>
          </a:p>
        </p:txBody>
      </p:sp>
    </p:spTree>
    <p:extLst>
      <p:ext uri="{BB962C8B-B14F-4D97-AF65-F5344CB8AC3E}">
        <p14:creationId xmlns:p14="http://schemas.microsoft.com/office/powerpoint/2010/main" val="211876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00380A-2589-DA5D-727F-237C269D5798}"/>
              </a:ext>
            </a:extLst>
          </p:cNvPr>
          <p:cNvSpPr txBox="1"/>
          <p:nvPr/>
        </p:nvSpPr>
        <p:spPr>
          <a:xfrm>
            <a:off x="3721824" y="297180"/>
            <a:ext cx="474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Agradecimentos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545847-E748-6E8B-91B9-993FF90311E1}"/>
              </a:ext>
            </a:extLst>
          </p:cNvPr>
          <p:cNvSpPr txBox="1"/>
          <p:nvPr/>
        </p:nvSpPr>
        <p:spPr>
          <a:xfrm>
            <a:off x="3644461" y="3969691"/>
            <a:ext cx="518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Bolsa de Iniciação Científica - UNIFUNEC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4BAD9E-EE52-42D6-7837-C47177DF8364}"/>
              </a:ext>
            </a:extLst>
          </p:cNvPr>
          <p:cNvSpPr txBox="1"/>
          <p:nvPr/>
        </p:nvSpPr>
        <p:spPr>
          <a:xfrm>
            <a:off x="4209103" y="4431356"/>
            <a:ext cx="405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Programa de Pesquisa Docente</a:t>
            </a:r>
          </a:p>
        </p:txBody>
      </p:sp>
    </p:spTree>
    <p:extLst>
      <p:ext uri="{BB962C8B-B14F-4D97-AF65-F5344CB8AC3E}">
        <p14:creationId xmlns:p14="http://schemas.microsoft.com/office/powerpoint/2010/main" val="105600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00380A-2589-DA5D-727F-237C269D5798}"/>
              </a:ext>
            </a:extLst>
          </p:cNvPr>
          <p:cNvSpPr txBox="1"/>
          <p:nvPr/>
        </p:nvSpPr>
        <p:spPr>
          <a:xfrm>
            <a:off x="4562567" y="2967335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73735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782EDEC-BF3A-FD7C-DECA-9205181AE499}"/>
              </a:ext>
            </a:extLst>
          </p:cNvPr>
          <p:cNvSpPr txBox="1"/>
          <p:nvPr/>
        </p:nvSpPr>
        <p:spPr>
          <a:xfrm>
            <a:off x="5091590" y="3013501"/>
            <a:ext cx="2008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48408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A9507AA-4077-62EE-1704-7188D09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800"/>
            <a:ext cx="12192000" cy="1346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F6527B-4972-1CF9-77C2-BBEE737E7034}"/>
              </a:ext>
            </a:extLst>
          </p:cNvPr>
          <p:cNvSpPr txBox="1"/>
          <p:nvPr/>
        </p:nvSpPr>
        <p:spPr>
          <a:xfrm>
            <a:off x="1416050" y="175260"/>
            <a:ext cx="935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 </a:t>
            </a:r>
            <a:r>
              <a:rPr lang="pt-BR" sz="4400"/>
              <a:t>Objetivos: </a:t>
            </a:r>
            <a:endParaRPr lang="pt-BR" sz="4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FBC9F5-71A2-10EA-777D-94F1312D3555}"/>
              </a:ext>
            </a:extLst>
          </p:cNvPr>
          <p:cNvSpPr txBox="1"/>
          <p:nvPr/>
        </p:nvSpPr>
        <p:spPr>
          <a:xfrm>
            <a:off x="292893" y="1150441"/>
            <a:ext cx="1160621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Levantamento e equacionamento dinâmico do VANT do tipo </a:t>
            </a:r>
            <a:r>
              <a:rPr lang="pt-BR" sz="2800" dirty="0" err="1"/>
              <a:t>quadricóptero</a:t>
            </a:r>
            <a:r>
              <a:rPr lang="pt-BR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Construção de um algoritmo de controle em Arduino utilizando lei de controle 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Construção da estrutura (chassi) do </a:t>
            </a:r>
            <a:r>
              <a:rPr lang="pt-BR" sz="2800" dirty="0" err="1"/>
              <a:t>quadricóptero</a:t>
            </a:r>
            <a:r>
              <a:rPr lang="pt-BR" sz="2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Aquisição e análise de dados pelos sensores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Simulação utilizando os parâmetros do modelo desenvolvido.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Implementação do algoritmo de controle e aplicação no protótipo construído.</a:t>
            </a:r>
          </a:p>
        </p:txBody>
      </p:sp>
    </p:spTree>
    <p:extLst>
      <p:ext uri="{BB962C8B-B14F-4D97-AF65-F5344CB8AC3E}">
        <p14:creationId xmlns:p14="http://schemas.microsoft.com/office/powerpoint/2010/main" val="252481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ACF9CFE-C6B4-7DD3-AB88-B390C5C9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300"/>
            <a:ext cx="12192000" cy="13589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FC65DC5-FC5D-42C1-5A0B-0E9169FE8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28236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2 </a:t>
            </a:r>
            <a:r>
              <a:rPr lang="pt-BR" dirty="0" err="1"/>
              <a:t>ESPs</a:t>
            </a:r>
            <a:r>
              <a:rPr lang="pt-BR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1 MPU 6050 (Giroscópio e Acelerômetro de 3 eixos);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4 MOTORES </a:t>
            </a:r>
            <a:r>
              <a:rPr lang="pt-BR" dirty="0" err="1"/>
              <a:t>Brushless</a:t>
            </a:r>
            <a:r>
              <a:rPr lang="pt-BR" dirty="0"/>
              <a:t> 2300 kV  RS2205;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1 BATERIA URUAV 11.1V Lipo;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2 </a:t>
            </a:r>
            <a:r>
              <a:rPr lang="pt-BR" dirty="0" err="1"/>
              <a:t>JOYSTICKs</a:t>
            </a:r>
            <a:r>
              <a:rPr lang="pt-BR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73D4FBC-0045-300C-26A0-32B86D18D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1513" y="1811867"/>
            <a:ext cx="4995332" cy="23918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CONVERSOR DE TENSÃO;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4 COTROLADORES (ESC 30 Amperes);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1 INTERRUPTOR;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 CARCAÇA DO DRONE;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016677-69D4-7FE7-1856-3CA65D25CD91}"/>
              </a:ext>
            </a:extLst>
          </p:cNvPr>
          <p:cNvSpPr txBox="1"/>
          <p:nvPr/>
        </p:nvSpPr>
        <p:spPr>
          <a:xfrm>
            <a:off x="4385083" y="-91427"/>
            <a:ext cx="34218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/>
              <a:t>Materiais</a:t>
            </a:r>
          </a:p>
        </p:txBody>
      </p:sp>
    </p:spTree>
    <p:extLst>
      <p:ext uri="{BB962C8B-B14F-4D97-AF65-F5344CB8AC3E}">
        <p14:creationId xmlns:p14="http://schemas.microsoft.com/office/powerpoint/2010/main" val="49530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19885E8-E318-09E3-9DC9-C9F97684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401733"/>
            <a:ext cx="12192000" cy="14562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73D33E-ADFE-D095-F9AE-A679C200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008" y="1329161"/>
            <a:ext cx="4381992" cy="3286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6A8798-F75D-9D7F-E0AA-75B808DA2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370" y="1156547"/>
            <a:ext cx="2945130" cy="39268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771BC5-F96B-D653-0106-5A65B6B25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4" y="1329161"/>
            <a:ext cx="3982720" cy="298704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0CC5CA-5314-B92A-BC86-7FC1FC251D53}"/>
              </a:ext>
            </a:extLst>
          </p:cNvPr>
          <p:cNvSpPr txBox="1"/>
          <p:nvPr/>
        </p:nvSpPr>
        <p:spPr>
          <a:xfrm>
            <a:off x="5047956" y="-110622"/>
            <a:ext cx="20960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/>
              <a:t>Fotos</a:t>
            </a:r>
          </a:p>
        </p:txBody>
      </p:sp>
    </p:spTree>
    <p:extLst>
      <p:ext uri="{BB962C8B-B14F-4D97-AF65-F5344CB8AC3E}">
        <p14:creationId xmlns:p14="http://schemas.microsoft.com/office/powerpoint/2010/main" val="399019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FC5399-2E8F-F7D5-E94E-0E79444F4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2" cy="27485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600" b="1" dirty="0" err="1"/>
              <a:t>ESPNow</a:t>
            </a:r>
            <a:r>
              <a:rPr lang="pt-BR" sz="1600" dirty="0"/>
              <a:t>: Permite que vários dispositivos se comuniquem entre si sem utilizar a rede Wi-Fi padrão.  O protocolo é semelhante à conectividade sem fio de 2,4 GHz de baixa potência, geralmente implantada em mouses sem fio. Assim, o emparelhamento entre os dispositivos é necessário antes de sua comunicação. Após o pareamento, a conexão é segura e ponto a ponto, sem necessidade de os ESP32s afirmarem que reconheceram uns aos outros e estão prontos para iniciarem a comunicação (</a:t>
            </a:r>
            <a:r>
              <a:rPr lang="pt-BR" sz="1600" dirty="0" err="1"/>
              <a:t>handshake</a:t>
            </a:r>
            <a:r>
              <a:rPr lang="pt-BR" sz="1600" dirty="0"/>
              <a:t>).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F7B3B80-57DA-3B1D-7CBA-5D988B56D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4" y="2142067"/>
            <a:ext cx="5871341" cy="265006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000" b="1" dirty="0" err="1"/>
              <a:t>WiFi.h</a:t>
            </a:r>
            <a:r>
              <a:rPr lang="pt-BR" sz="2000" dirty="0"/>
              <a:t>: Quando o ESP32 é configurado como uma estação Wi-Fi, ele pode se conectar a outras redes (como o seu roteador). Neste cenário, o roteador atribui um endereço IP exclusivo à sua placa ESP. Você pode se comunicar com o ESP usando outros dispositivos (estações) que também estão conectados à mesma rede, consultando o endereço IP exclusivo do ESP</a:t>
            </a: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EC8AB9A-3917-83CA-7B81-D9EDEBC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100"/>
            <a:ext cx="12192000" cy="13589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7B13F5-1A63-D690-1737-A89EE54F3998}"/>
              </a:ext>
            </a:extLst>
          </p:cNvPr>
          <p:cNvSpPr txBox="1"/>
          <p:nvPr/>
        </p:nvSpPr>
        <p:spPr>
          <a:xfrm>
            <a:off x="4015879" y="-97366"/>
            <a:ext cx="41602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/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16057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C8E866-511F-CD51-B459-0E010251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"/>
          <a:stretch/>
        </p:blipFill>
        <p:spPr>
          <a:xfrm>
            <a:off x="3671061" y="785423"/>
            <a:ext cx="1627611" cy="831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EB6845-17CD-48B4-ECE6-1CB0488E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5864" t="22260" r="5864" b="22145"/>
          <a:stretch/>
        </p:blipFill>
        <p:spPr>
          <a:xfrm>
            <a:off x="1092200" y="785423"/>
            <a:ext cx="1320800" cy="8318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A527690-3C09-35AA-9C8A-2E0289DBF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"/>
          <a:stretch/>
        </p:blipFill>
        <p:spPr>
          <a:xfrm>
            <a:off x="6556733" y="785422"/>
            <a:ext cx="1627611" cy="831851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5199816-6E69-6BF1-9270-EFEC99F84F9F}"/>
              </a:ext>
            </a:extLst>
          </p:cNvPr>
          <p:cNvCxnSpPr/>
          <p:nvPr/>
        </p:nvCxnSpPr>
        <p:spPr>
          <a:xfrm>
            <a:off x="2931885" y="493486"/>
            <a:ext cx="0" cy="6081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D876390-3789-A7E8-5DCB-F15C1D08635A}"/>
              </a:ext>
            </a:extLst>
          </p:cNvPr>
          <p:cNvCxnSpPr/>
          <p:nvPr/>
        </p:nvCxnSpPr>
        <p:spPr>
          <a:xfrm>
            <a:off x="8856140" y="493486"/>
            <a:ext cx="0" cy="6081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FE34E32B-D787-15B9-AA93-760E023B7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24885" b="24924"/>
          <a:stretch/>
        </p:blipFill>
        <p:spPr>
          <a:xfrm>
            <a:off x="9442404" y="785422"/>
            <a:ext cx="1657396" cy="83185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94E887C-B1E9-3824-BFE0-2E9AEF1EDD97}"/>
              </a:ext>
            </a:extLst>
          </p:cNvPr>
          <p:cNvCxnSpPr>
            <a:cxnSpLocks/>
          </p:cNvCxnSpPr>
          <p:nvPr/>
        </p:nvCxnSpPr>
        <p:spPr>
          <a:xfrm>
            <a:off x="5866197" y="1201347"/>
            <a:ext cx="0" cy="53736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EA49A663-8279-6E98-0021-AF9111B9881C}"/>
              </a:ext>
            </a:extLst>
          </p:cNvPr>
          <p:cNvSpPr/>
          <p:nvPr/>
        </p:nvSpPr>
        <p:spPr>
          <a:xfrm>
            <a:off x="4274409" y="3218543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03F7F7C-B33A-438A-9F55-2063AAEB0FBB}"/>
              </a:ext>
            </a:extLst>
          </p:cNvPr>
          <p:cNvSpPr/>
          <p:nvPr/>
        </p:nvSpPr>
        <p:spPr>
          <a:xfrm>
            <a:off x="7160081" y="3218543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5FAD996-9D8E-EDAA-6F2E-4AE9877DD52C}"/>
              </a:ext>
            </a:extLst>
          </p:cNvPr>
          <p:cNvSpPr/>
          <p:nvPr/>
        </p:nvSpPr>
        <p:spPr>
          <a:xfrm>
            <a:off x="10060645" y="3218543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F189CA-1E34-829C-12E5-F0FBF73A6856}"/>
              </a:ext>
            </a:extLst>
          </p:cNvPr>
          <p:cNvSpPr txBox="1"/>
          <p:nvPr/>
        </p:nvSpPr>
        <p:spPr>
          <a:xfrm>
            <a:off x="3728136" y="1801175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Configurações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DE29AA-DD90-9E02-6A9A-CDA68EA03237}"/>
              </a:ext>
            </a:extLst>
          </p:cNvPr>
          <p:cNvSpPr txBox="1"/>
          <p:nvPr/>
        </p:nvSpPr>
        <p:spPr>
          <a:xfrm>
            <a:off x="6613759" y="180117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Configurações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E33701B-B41E-03B3-7E17-9BB2CE53FF89}"/>
              </a:ext>
            </a:extLst>
          </p:cNvPr>
          <p:cNvSpPr/>
          <p:nvPr/>
        </p:nvSpPr>
        <p:spPr>
          <a:xfrm>
            <a:off x="1542143" y="4137848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45FDDEF-CAE0-236D-9B80-B3930732B1DA}"/>
              </a:ext>
            </a:extLst>
          </p:cNvPr>
          <p:cNvSpPr/>
          <p:nvPr/>
        </p:nvSpPr>
        <p:spPr>
          <a:xfrm>
            <a:off x="4274409" y="2354407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523ADCD-3DE8-54FC-C4D2-C84E6D84E50C}"/>
              </a:ext>
            </a:extLst>
          </p:cNvPr>
          <p:cNvSpPr/>
          <p:nvPr/>
        </p:nvSpPr>
        <p:spPr>
          <a:xfrm>
            <a:off x="7160081" y="2354407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9D323F5-39EF-AE43-CD17-1638A35447DD}"/>
              </a:ext>
            </a:extLst>
          </p:cNvPr>
          <p:cNvSpPr/>
          <p:nvPr/>
        </p:nvSpPr>
        <p:spPr>
          <a:xfrm>
            <a:off x="10060645" y="2354407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10AC2D5-1FD1-73D0-2B84-9D93E7952041}"/>
              </a:ext>
            </a:extLst>
          </p:cNvPr>
          <p:cNvCxnSpPr>
            <a:stCxn id="22" idx="4"/>
            <a:endCxn id="16" idx="0"/>
          </p:cNvCxnSpPr>
          <p:nvPr/>
        </p:nvCxnSpPr>
        <p:spPr>
          <a:xfrm>
            <a:off x="4484866" y="2775320"/>
            <a:ext cx="0" cy="4432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63A5240-F1C0-6365-0517-8516339A352D}"/>
              </a:ext>
            </a:extLst>
          </p:cNvPr>
          <p:cNvCxnSpPr>
            <a:stCxn id="23" idx="4"/>
            <a:endCxn id="17" idx="0"/>
          </p:cNvCxnSpPr>
          <p:nvPr/>
        </p:nvCxnSpPr>
        <p:spPr>
          <a:xfrm>
            <a:off x="7370538" y="2775320"/>
            <a:ext cx="0" cy="4432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72D3A53-4050-B471-C956-1205D1A1DCCE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4695322" y="3429000"/>
            <a:ext cx="24647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FBCE15F3-5E42-743C-87C8-F0DF7E0C99B7}"/>
              </a:ext>
            </a:extLst>
          </p:cNvPr>
          <p:cNvSpPr/>
          <p:nvPr/>
        </p:nvSpPr>
        <p:spPr>
          <a:xfrm>
            <a:off x="4274409" y="4137848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12CB9CD-6BF0-C2BC-9699-C5A8D02BA7E0}"/>
              </a:ext>
            </a:extLst>
          </p:cNvPr>
          <p:cNvSpPr/>
          <p:nvPr/>
        </p:nvSpPr>
        <p:spPr>
          <a:xfrm>
            <a:off x="7160081" y="4137848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C7B5DFB-BF6F-F9EE-5AE6-1AFD8485CCCF}"/>
              </a:ext>
            </a:extLst>
          </p:cNvPr>
          <p:cNvSpPr/>
          <p:nvPr/>
        </p:nvSpPr>
        <p:spPr>
          <a:xfrm>
            <a:off x="10060645" y="4137848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86EB617-63DD-831A-540A-0510928B8F82}"/>
              </a:ext>
            </a:extLst>
          </p:cNvPr>
          <p:cNvSpPr/>
          <p:nvPr/>
        </p:nvSpPr>
        <p:spPr>
          <a:xfrm>
            <a:off x="4274409" y="5387143"/>
            <a:ext cx="420913" cy="4209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CB538F3E-CEC8-0CF1-282D-D1DD6309C885}"/>
              </a:ext>
            </a:extLst>
          </p:cNvPr>
          <p:cNvCxnSpPr>
            <a:stCxn id="21" idx="6"/>
            <a:endCxn id="37" idx="2"/>
          </p:cNvCxnSpPr>
          <p:nvPr/>
        </p:nvCxnSpPr>
        <p:spPr>
          <a:xfrm>
            <a:off x="1963056" y="4348305"/>
            <a:ext cx="2311353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0DC6B2D7-D333-B2BD-FE9B-73186B948641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4695322" y="4348305"/>
            <a:ext cx="2464759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F9D1CDED-E8BE-B4FC-25BD-E99A883694D6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7580994" y="4348305"/>
            <a:ext cx="247965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0F10F93-CE6A-7BB2-A2A2-468D5E0AE122}"/>
              </a:ext>
            </a:extLst>
          </p:cNvPr>
          <p:cNvCxnSpPr>
            <a:stCxn id="38" idx="3"/>
            <a:endCxn id="40" idx="7"/>
          </p:cNvCxnSpPr>
          <p:nvPr/>
        </p:nvCxnSpPr>
        <p:spPr>
          <a:xfrm flipH="1">
            <a:off x="4633681" y="4497120"/>
            <a:ext cx="2588041" cy="95166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7393033A-ABD9-26DA-1FB6-722DCFF9E6D3}"/>
              </a:ext>
            </a:extLst>
          </p:cNvPr>
          <p:cNvCxnSpPr>
            <a:stCxn id="40" idx="1"/>
            <a:endCxn id="37" idx="3"/>
          </p:cNvCxnSpPr>
          <p:nvPr/>
        </p:nvCxnSpPr>
        <p:spPr>
          <a:xfrm flipV="1">
            <a:off x="4336050" y="4497120"/>
            <a:ext cx="0" cy="95166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F1316604-2480-7E9C-4448-D3900AC9BDAA}"/>
              </a:ext>
            </a:extLst>
          </p:cNvPr>
          <p:cNvCxnSpPr>
            <a:stCxn id="16" idx="4"/>
            <a:endCxn id="37" idx="0"/>
          </p:cNvCxnSpPr>
          <p:nvPr/>
        </p:nvCxnSpPr>
        <p:spPr>
          <a:xfrm>
            <a:off x="4484866" y="3639456"/>
            <a:ext cx="0" cy="498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5C3BE8-1B1D-DAFE-73F8-0229DBB8DCAF}"/>
              </a:ext>
            </a:extLst>
          </p:cNvPr>
          <p:cNvSpPr txBox="1"/>
          <p:nvPr/>
        </p:nvSpPr>
        <p:spPr>
          <a:xfrm>
            <a:off x="5400725" y="3001601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Conecta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AA91A362-032B-3C84-7FFB-5BF8B8DAED1B}"/>
              </a:ext>
            </a:extLst>
          </p:cNvPr>
          <p:cNvSpPr txBox="1"/>
          <p:nvPr/>
        </p:nvSpPr>
        <p:spPr>
          <a:xfrm>
            <a:off x="2378702" y="395318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Lê valores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811F8F7-FE87-DDA5-E4FF-A489AC5E899A}"/>
              </a:ext>
            </a:extLst>
          </p:cNvPr>
          <p:cNvSpPr txBox="1"/>
          <p:nvPr/>
        </p:nvSpPr>
        <p:spPr>
          <a:xfrm>
            <a:off x="5241692" y="3948152"/>
            <a:ext cx="140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Envia valores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6B67EC9-0A73-6A65-9E88-97DE8F6B7017}"/>
              </a:ext>
            </a:extLst>
          </p:cNvPr>
          <p:cNvSpPr txBox="1"/>
          <p:nvPr/>
        </p:nvSpPr>
        <p:spPr>
          <a:xfrm>
            <a:off x="7860867" y="3948152"/>
            <a:ext cx="19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velocidade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37FE50C-2284-D15E-CB50-5C69698EC884}"/>
              </a:ext>
            </a:extLst>
          </p:cNvPr>
          <p:cNvSpPr txBox="1"/>
          <p:nvPr/>
        </p:nvSpPr>
        <p:spPr>
          <a:xfrm rot="-1200000">
            <a:off x="5068013" y="4926655"/>
            <a:ext cx="1990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velocidade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7EF7CF9-9EC4-A3DF-E956-1EF30F75105C}"/>
              </a:ext>
            </a:extLst>
          </p:cNvPr>
          <p:cNvSpPr txBox="1"/>
          <p:nvPr/>
        </p:nvSpPr>
        <p:spPr>
          <a:xfrm>
            <a:off x="3176598" y="4820906"/>
            <a:ext cx="114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Recomeça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71C286-F3A6-402C-BEA2-4F68B95DAB61}"/>
              </a:ext>
            </a:extLst>
          </p:cNvPr>
          <p:cNvSpPr txBox="1"/>
          <p:nvPr/>
        </p:nvSpPr>
        <p:spPr>
          <a:xfrm>
            <a:off x="4942539" y="-120395"/>
            <a:ext cx="20022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/>
              <a:t>Fluxo</a:t>
            </a:r>
          </a:p>
        </p:txBody>
      </p:sp>
    </p:spTree>
    <p:extLst>
      <p:ext uri="{BB962C8B-B14F-4D97-AF65-F5344CB8AC3E}">
        <p14:creationId xmlns:p14="http://schemas.microsoft.com/office/powerpoint/2010/main" val="221567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00380A-2589-DA5D-727F-237C269D5798}"/>
              </a:ext>
            </a:extLst>
          </p:cNvPr>
          <p:cNvSpPr txBox="1"/>
          <p:nvPr/>
        </p:nvSpPr>
        <p:spPr>
          <a:xfrm>
            <a:off x="920565" y="2967335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Funcionando</a:t>
            </a:r>
          </a:p>
        </p:txBody>
      </p:sp>
      <p:pic>
        <p:nvPicPr>
          <p:cNvPr id="6" name="WhatsApp Video 2023-09-28 at 19.45.10">
            <a:hlinkClick r:id="" action="ppaction://media"/>
            <a:extLst>
              <a:ext uri="{FF2B5EF4-FFF2-40B4-BE49-F238E27FC236}">
                <a16:creationId xmlns:a16="http://schemas.microsoft.com/office/drawing/2014/main" id="{F1A72360-241E-6FE3-CEFF-B480C1028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740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00380A-2589-DA5D-727F-237C269D5798}"/>
              </a:ext>
            </a:extLst>
          </p:cNvPr>
          <p:cNvSpPr txBox="1"/>
          <p:nvPr/>
        </p:nvSpPr>
        <p:spPr>
          <a:xfrm>
            <a:off x="4515247" y="2967335"/>
            <a:ext cx="3161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3137869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{317A81A9-ED4C-4077-8965-54C4C25F985B}tf03457452</Template>
  <TotalTime>269</TotalTime>
  <Words>341</Words>
  <Application>Microsoft Office PowerPoint</Application>
  <PresentationFormat>Widescreen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Celestial</vt:lpstr>
      <vt:lpstr>Analise e desenvolvimento de sistemas-unifunec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Analise e desenvolvimento de sistemas-unifunec </dc:title>
  <dc:creator>Lidiane Oliveira de Almeida Rodrigues</dc:creator>
  <cp:lastModifiedBy>Fabricio Feireira</cp:lastModifiedBy>
  <cp:revision>6</cp:revision>
  <dcterms:created xsi:type="dcterms:W3CDTF">2023-09-28T12:16:24Z</dcterms:created>
  <dcterms:modified xsi:type="dcterms:W3CDTF">2023-09-28T23:19:51Z</dcterms:modified>
</cp:coreProperties>
</file>